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12"/>
  </p:notesMasterIdLst>
  <p:handoutMasterIdLst>
    <p:handoutMasterId r:id="rId113"/>
  </p:handoutMasterIdLst>
  <p:sldIdLst>
    <p:sldId id="256" r:id="rId2"/>
    <p:sldId id="332" r:id="rId3"/>
    <p:sldId id="257" r:id="rId4"/>
    <p:sldId id="258" r:id="rId5"/>
    <p:sldId id="334" r:id="rId6"/>
    <p:sldId id="432" r:id="rId7"/>
    <p:sldId id="427" r:id="rId8"/>
    <p:sldId id="444" r:id="rId9"/>
    <p:sldId id="429" r:id="rId10"/>
    <p:sldId id="517" r:id="rId11"/>
    <p:sldId id="446" r:id="rId12"/>
    <p:sldId id="447" r:id="rId13"/>
    <p:sldId id="260" r:id="rId14"/>
    <p:sldId id="448" r:id="rId15"/>
    <p:sldId id="353" r:id="rId16"/>
    <p:sldId id="382" r:id="rId17"/>
    <p:sldId id="449" r:id="rId18"/>
    <p:sldId id="450" r:id="rId19"/>
    <p:sldId id="265" r:id="rId20"/>
    <p:sldId id="451" r:id="rId21"/>
    <p:sldId id="452" r:id="rId22"/>
    <p:sldId id="453" r:id="rId23"/>
    <p:sldId id="454" r:id="rId24"/>
    <p:sldId id="455" r:id="rId25"/>
    <p:sldId id="456" r:id="rId26"/>
    <p:sldId id="355" r:id="rId27"/>
    <p:sldId id="457" r:id="rId28"/>
    <p:sldId id="458" r:id="rId29"/>
    <p:sldId id="275" r:id="rId30"/>
    <p:sldId id="414" r:id="rId31"/>
    <p:sldId id="459" r:id="rId32"/>
    <p:sldId id="460" r:id="rId33"/>
    <p:sldId id="461" r:id="rId34"/>
    <p:sldId id="462" r:id="rId35"/>
    <p:sldId id="463" r:id="rId36"/>
    <p:sldId id="464" r:id="rId37"/>
    <p:sldId id="273" r:id="rId38"/>
    <p:sldId id="465" r:id="rId39"/>
    <p:sldId id="467" r:id="rId40"/>
    <p:sldId id="466" r:id="rId41"/>
    <p:sldId id="469" r:id="rId42"/>
    <p:sldId id="468" r:id="rId43"/>
    <p:sldId id="298" r:id="rId44"/>
    <p:sldId id="470" r:id="rId45"/>
    <p:sldId id="471" r:id="rId46"/>
    <p:sldId id="394" r:id="rId47"/>
    <p:sldId id="299" r:id="rId48"/>
    <p:sldId id="473" r:id="rId49"/>
    <p:sldId id="474" r:id="rId50"/>
    <p:sldId id="476" r:id="rId51"/>
    <p:sldId id="475" r:id="rId52"/>
    <p:sldId id="279" r:id="rId53"/>
    <p:sldId id="477" r:id="rId54"/>
    <p:sldId id="479" r:id="rId55"/>
    <p:sldId id="478" r:id="rId56"/>
    <p:sldId id="480" r:id="rId57"/>
    <p:sldId id="403" r:id="rId58"/>
    <p:sldId id="482" r:id="rId59"/>
    <p:sldId id="481" r:id="rId60"/>
    <p:sldId id="483" r:id="rId61"/>
    <p:sldId id="366" r:id="rId62"/>
    <p:sldId id="484" r:id="rId63"/>
    <p:sldId id="485" r:id="rId64"/>
    <p:sldId id="486" r:id="rId65"/>
    <p:sldId id="488" r:id="rId66"/>
    <p:sldId id="489" r:id="rId67"/>
    <p:sldId id="367" r:id="rId68"/>
    <p:sldId id="490" r:id="rId69"/>
    <p:sldId id="491" r:id="rId70"/>
    <p:sldId id="493" r:id="rId71"/>
    <p:sldId id="492" r:id="rId72"/>
    <p:sldId id="495" r:id="rId73"/>
    <p:sldId id="494" r:id="rId74"/>
    <p:sldId id="496" r:id="rId75"/>
    <p:sldId id="497" r:id="rId76"/>
    <p:sldId id="498" r:id="rId77"/>
    <p:sldId id="316" r:id="rId78"/>
    <p:sldId id="418" r:id="rId79"/>
    <p:sldId id="499" r:id="rId80"/>
    <p:sldId id="500" r:id="rId81"/>
    <p:sldId id="501" r:id="rId82"/>
    <p:sldId id="503" r:id="rId83"/>
    <p:sldId id="502" r:id="rId84"/>
    <p:sldId id="504" r:id="rId85"/>
    <p:sldId id="505" r:id="rId86"/>
    <p:sldId id="506" r:id="rId87"/>
    <p:sldId id="350" r:id="rId88"/>
    <p:sldId id="507" r:id="rId89"/>
    <p:sldId id="509" r:id="rId90"/>
    <p:sldId id="508" r:id="rId91"/>
    <p:sldId id="510" r:id="rId92"/>
    <p:sldId id="512" r:id="rId93"/>
    <p:sldId id="511" r:id="rId94"/>
    <p:sldId id="347" r:id="rId95"/>
    <p:sldId id="513" r:id="rId96"/>
    <p:sldId id="345" r:id="rId97"/>
    <p:sldId id="323" r:id="rId98"/>
    <p:sldId id="420" r:id="rId99"/>
    <p:sldId id="514" r:id="rId100"/>
    <p:sldId id="375" r:id="rId101"/>
    <p:sldId id="421" r:id="rId102"/>
    <p:sldId id="376" r:id="rId103"/>
    <p:sldId id="325" r:id="rId104"/>
    <p:sldId id="424" r:id="rId105"/>
    <p:sldId id="423" r:id="rId106"/>
    <p:sldId id="438" r:id="rId107"/>
    <p:sldId id="439" r:id="rId108"/>
    <p:sldId id="515" r:id="rId109"/>
    <p:sldId id="425" r:id="rId110"/>
    <p:sldId id="516" r:id="rId111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ECE"/>
    <a:srgbClr val="FF3300"/>
    <a:srgbClr val="3399FF"/>
    <a:srgbClr val="0000CC"/>
    <a:srgbClr val="FF33CC"/>
    <a:srgbClr val="009900"/>
    <a:srgbClr val="D60093"/>
    <a:srgbClr val="CC0066"/>
    <a:srgbClr val="0033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4" autoAdjust="0"/>
    <p:restoredTop sz="94660"/>
  </p:normalViewPr>
  <p:slideViewPr>
    <p:cSldViewPr snapToGrid="0">
      <p:cViewPr varScale="1">
        <p:scale>
          <a:sx n="73" d="100"/>
          <a:sy n="73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handoutMaster" Target="handoutMasters/handout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99108-3B6C-4993-A5E6-1AA41C1BDFB2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4F0EF-C38C-450A-B42C-5E614D403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77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1C016-3DB8-4318-9CE7-E21647584521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0FFA6-3F33-47E2-8CAD-A818BE32C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74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FFA6-3F33-47E2-8CAD-A818BE32CA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52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FFA6-3F33-47E2-8CAD-A818BE32CA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35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FFA6-3F33-47E2-8CAD-A818BE32CA5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3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FFA6-3F33-47E2-8CAD-A818BE32CA5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92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FFA6-3F33-47E2-8CAD-A818BE32CA5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62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FFA6-3F33-47E2-8CAD-A818BE32CA5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31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FFA6-3F33-47E2-8CAD-A818BE32CA5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54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FFA6-3F33-47E2-8CAD-A818BE32CA5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04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FFA6-3F33-47E2-8CAD-A818BE32CA5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06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FFA6-3F33-47E2-8CAD-A818BE32CA5E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18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FFA6-3F33-47E2-8CAD-A818BE32CA5E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34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FFA6-3F33-47E2-8CAD-A818BE32CA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79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FFA6-3F33-47E2-8CAD-A818BE32CA5E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94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FFA6-3F33-47E2-8CAD-A818BE32CA5E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722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FFA6-3F33-47E2-8CAD-A818BE32CA5E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229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FFA6-3F33-47E2-8CAD-A818BE32CA5E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610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FFA6-3F33-47E2-8CAD-A818BE32CA5E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21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FFA6-3F33-47E2-8CAD-A818BE32CA5E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4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FFA6-3F33-47E2-8CAD-A818BE32CA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14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FFA6-3F33-47E2-8CAD-A818BE32CA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64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FFA6-3F33-47E2-8CAD-A818BE32CA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11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FFA6-3F33-47E2-8CAD-A818BE32CA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98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FFA6-3F33-47E2-8CAD-A818BE32CA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32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FFA6-3F33-47E2-8CAD-A818BE32CA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19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FFA6-3F33-47E2-8CAD-A818BE32CA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27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592-BF9B-4A6C-9CEB-D306E9666E24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DA1F-7AE4-4B12-99C0-408F93C6D0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5227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592-BF9B-4A6C-9CEB-D306E9666E24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DA1F-7AE4-4B12-99C0-408F93C6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6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592-BF9B-4A6C-9CEB-D306E9666E24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DA1F-7AE4-4B12-99C0-408F93C6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809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592-BF9B-4A6C-9CEB-D306E9666E24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DA1F-7AE4-4B12-99C0-408F93C6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7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592-BF9B-4A6C-9CEB-D306E9666E24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DA1F-7AE4-4B12-99C0-408F93C6D0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616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592-BF9B-4A6C-9CEB-D306E9666E24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DA1F-7AE4-4B12-99C0-408F93C6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5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592-BF9B-4A6C-9CEB-D306E9666E24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DA1F-7AE4-4B12-99C0-408F93C6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7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592-BF9B-4A6C-9CEB-D306E9666E24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DA1F-7AE4-4B12-99C0-408F93C6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592-BF9B-4A6C-9CEB-D306E9666E24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DA1F-7AE4-4B12-99C0-408F93C6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4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71E9592-BF9B-4A6C-9CEB-D306E9666E24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83DA1F-7AE4-4B12-99C0-408F93C6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1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592-BF9B-4A6C-9CEB-D306E9666E24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DA1F-7AE4-4B12-99C0-408F93C6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2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71E9592-BF9B-4A6C-9CEB-D306E9666E24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D83DA1F-7AE4-4B12-99C0-408F93C6D0B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2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94114" y="1656511"/>
            <a:ext cx="8437241" cy="2065338"/>
          </a:xfrm>
        </p:spPr>
        <p:txBody>
          <a:bodyPr>
            <a:normAutofit/>
          </a:bodyPr>
          <a:lstStyle/>
          <a:p>
            <a:r>
              <a:rPr lang="en-US" sz="10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TBCM Online</a:t>
            </a:r>
          </a:p>
        </p:txBody>
      </p:sp>
    </p:spTree>
    <p:extLst>
      <p:ext uri="{BB962C8B-B14F-4D97-AF65-F5344CB8AC3E}">
        <p14:creationId xmlns:p14="http://schemas.microsoft.com/office/powerpoint/2010/main" val="993246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53543" y="381917"/>
            <a:ext cx="6300924" cy="9187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tx1"/>
                </a:solidFill>
              </a:rPr>
              <a:t>User Management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6724" y="1300689"/>
            <a:ext cx="2969895" cy="720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solidFill>
                  <a:srgbClr val="CC0066"/>
                </a:solidFill>
                <a:latin typeface="+mn-lt"/>
              </a:rPr>
              <a:t>หน้าแก้ไขผู้ใช้งาน</a:t>
            </a:r>
            <a:endParaRPr lang="en-US" b="1" dirty="0">
              <a:solidFill>
                <a:srgbClr val="CC0066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716" y="3007892"/>
            <a:ext cx="1440605" cy="103499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550670" y="3294520"/>
            <a:ext cx="829026" cy="4617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543" y="1468879"/>
            <a:ext cx="7339308" cy="483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5462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60" y="150125"/>
            <a:ext cx="10607520" cy="617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6719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09187" y="1219538"/>
            <a:ext cx="34658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rgbClr val="3399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โจทย์ </a:t>
            </a:r>
            <a:r>
              <a:rPr lang="en-US" sz="4400" b="1" dirty="0">
                <a:solidFill>
                  <a:srgbClr val="3399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th-TH" sz="4400" b="1" dirty="0">
                <a:solidFill>
                  <a:srgbClr val="3399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endParaRPr lang="en-US" sz="4400" b="1" dirty="0">
              <a:solidFill>
                <a:srgbClr val="3399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684" y="2716073"/>
            <a:ext cx="106822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บันทึก </a:t>
            </a:r>
            <a:r>
              <a:rPr lang="th-TH" sz="4400" dirty="0">
                <a:solidFill>
                  <a:srgbClr val="3399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ผู้สัมผัสวัณโรคหรือผู้สัมผัสร่วมบ้าน</a:t>
            </a:r>
          </a:p>
          <a:p>
            <a:pPr algn="ctr"/>
            <a:r>
              <a:rPr lang="th-TH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ผลการวินิจฉัยเป็น </a:t>
            </a:r>
            <a:r>
              <a:rPr lang="en-US" sz="4400" dirty="0">
                <a:solidFill>
                  <a:srgbClr val="3399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TB</a:t>
            </a:r>
          </a:p>
        </p:txBody>
      </p:sp>
    </p:spTree>
    <p:extLst>
      <p:ext uri="{BB962C8B-B14F-4D97-AF65-F5344CB8AC3E}">
        <p14:creationId xmlns:p14="http://schemas.microsoft.com/office/powerpoint/2010/main" val="138658883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72" y="218366"/>
            <a:ext cx="10833066" cy="606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4294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06450" y="1424825"/>
            <a:ext cx="10640750" cy="1529829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ในกรณีที่ผลการวินิจฉัยเป็น </a:t>
            </a:r>
            <a:r>
              <a:rPr lang="en-U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TB </a:t>
            </a:r>
            <a:r>
              <a:rPr lang="th-TH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ที่หน้า</a:t>
            </a:r>
            <a:r>
              <a:rPr lang="en-U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900" b="1" dirty="0">
                <a:solidFill>
                  <a:srgbClr val="3399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ค้นหาข้อมูลผู้สัมผัส/กลุ่มเสี่ยง </a:t>
            </a:r>
            <a:r>
              <a:rPr lang="th-TH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จะแสดงปุ่มให้</a:t>
            </a:r>
            <a:r>
              <a:rPr lang="th-TH" sz="2900" b="1" dirty="0">
                <a:solidFill>
                  <a:srgbClr val="3399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ขึ้นทะเบียน </a:t>
            </a:r>
            <a:r>
              <a:rPr lang="en-U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TB </a:t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99" y="2771774"/>
            <a:ext cx="10765901" cy="270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4662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08031" y="1492995"/>
            <a:ext cx="30075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โจทย์ </a:t>
            </a:r>
            <a:r>
              <a:rPr lang="en-US" sz="44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th-TH" sz="44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endParaRPr lang="en-US" sz="4400" b="1" dirty="0">
              <a:solidFill>
                <a:srgbClr val="FF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453" y="3261204"/>
            <a:ext cx="110922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บันทึก </a:t>
            </a:r>
            <a:r>
              <a:rPr lang="th-TH" sz="4400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ผู้สัมผัสวัณโรคหรือผู้สัมผัสร่วมบ้าน</a:t>
            </a:r>
            <a:r>
              <a:rPr lang="th-TH" sz="4400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4400" dirty="0">
              <a:solidFill>
                <a:srgbClr val="FF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ผลการวินิจฉัยเป็น </a:t>
            </a:r>
            <a:r>
              <a:rPr lang="en-US" sz="4400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LTBI</a:t>
            </a:r>
          </a:p>
        </p:txBody>
      </p:sp>
    </p:spTree>
    <p:extLst>
      <p:ext uri="{BB962C8B-B14F-4D97-AF65-F5344CB8AC3E}">
        <p14:creationId xmlns:p14="http://schemas.microsoft.com/office/powerpoint/2010/main" val="106625228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19" y="444150"/>
            <a:ext cx="11173072" cy="581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8840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00636" y="1064525"/>
            <a:ext cx="4603750" cy="874736"/>
          </a:xfrm>
        </p:spPr>
        <p:txBody>
          <a:bodyPr>
            <a:normAutofit/>
          </a:bodyPr>
          <a:lstStyle/>
          <a:p>
            <a:r>
              <a:rPr lang="th-TH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ทะเบียน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LTBI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803028" y="3351665"/>
            <a:ext cx="1104900" cy="774700"/>
          </a:xfrm>
          <a:prstGeom prst="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924" y="2498662"/>
            <a:ext cx="3036494" cy="24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7170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51648" y="1459656"/>
            <a:ext cx="30075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โจทย์ </a:t>
            </a:r>
            <a:r>
              <a:rPr lang="en-US" sz="4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th-TH" sz="4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endParaRPr lang="en-US" sz="44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5816" y="3057267"/>
            <a:ext cx="9791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ขึ้นทะเบียน 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LTBI </a:t>
            </a:r>
            <a:r>
              <a:rPr lang="th-TH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 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โจทย์ 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11)</a:t>
            </a:r>
          </a:p>
        </p:txBody>
      </p:sp>
    </p:spTree>
    <p:extLst>
      <p:ext uri="{BB962C8B-B14F-4D97-AF65-F5344CB8AC3E}">
        <p14:creationId xmlns:p14="http://schemas.microsoft.com/office/powerpoint/2010/main" val="370250505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23832" y="893619"/>
            <a:ext cx="9468939" cy="11369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ไปที่เมนูทะเบียน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LTBI</a:t>
            </a:r>
          </a:p>
          <a:p>
            <a:b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เลือกรายการที่ต้องการขึ้นทะเบียน และกดปุ่ม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เลือก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63" y="2579427"/>
            <a:ext cx="11103920" cy="341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9032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19114" y="647960"/>
            <a:ext cx="4342902" cy="5862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บันทึกทะเบียน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LTBI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14" y="1234193"/>
            <a:ext cx="9891715" cy="50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89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34410" y="543438"/>
            <a:ext cx="5608593" cy="8490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tx1"/>
                </a:solidFill>
              </a:rPr>
              <a:t>User Management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62596" y="1392517"/>
            <a:ext cx="10515600" cy="720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>Reset Password/</a:t>
            </a:r>
            <a:r>
              <a:rPr lang="th-TH" b="1" dirty="0">
                <a:solidFill>
                  <a:srgbClr val="0070C0"/>
                </a:solidFill>
              </a:rPr>
              <a:t>ลบผู้ใช้งาน </a:t>
            </a:r>
            <a:r>
              <a:rPr lang="en-US" b="1" dirty="0">
                <a:solidFill>
                  <a:srgbClr val="0070C0"/>
                </a:solidFill>
              </a:rPr>
              <a:t>(Administrator)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111" y="2365825"/>
            <a:ext cx="5828571" cy="16952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293" y="4594851"/>
            <a:ext cx="3857143" cy="15142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403" y="2465438"/>
            <a:ext cx="2094007" cy="9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5465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3332" y="1774210"/>
            <a:ext cx="3822542" cy="5595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บันทึกข้อมูลจ่ายยา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32" y="2593489"/>
            <a:ext cx="10548357" cy="220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07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87808" y="506905"/>
            <a:ext cx="5155746" cy="10931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/>
              <a:t>User Management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26431" y="1021610"/>
            <a:ext cx="3379477" cy="992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solidFill>
                  <a:srgbClr val="0000CC"/>
                </a:solidFill>
              </a:rPr>
              <a:t>หน้าผู้ประสานงาน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5" y="3465843"/>
            <a:ext cx="2256175" cy="18149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1560" y="2013656"/>
            <a:ext cx="7371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sz="28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สำหรับบันทึกข้อมูล เพื่อไปแสดงหน้ารายงาน</a:t>
            </a:r>
            <a:endParaRPr lang="en-US" sz="28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396553" y="4206978"/>
            <a:ext cx="644501" cy="3326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923" y="3182835"/>
            <a:ext cx="7019048" cy="2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75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04188" y="2265036"/>
            <a:ext cx="5944621" cy="974390"/>
          </a:xfrm>
        </p:spPr>
        <p:txBody>
          <a:bodyPr>
            <a:normAutofit/>
          </a:bodyPr>
          <a:lstStyle/>
          <a:p>
            <a:r>
              <a:rPr lang="th-TH" sz="54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ทะเบียนชันสูตร</a:t>
            </a:r>
            <a:endParaRPr lang="en-US" sz="54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897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266" y="873906"/>
            <a:ext cx="1948046" cy="5288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162" y="2087024"/>
            <a:ext cx="3739486" cy="2215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ทะเบียนชันสูตร</a:t>
            </a:r>
          </a:p>
          <a:p>
            <a:pPr algn="ctr"/>
            <a:endParaRPr lang="th-TH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บันทักข้อมูลพื้นฐานผู้ป่วยและผลแลป  หรือส่งแลปให้หน่วยงานอื่นตรวจ</a:t>
            </a:r>
            <a:endParaRPr lang="th-TH" sz="2400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38930" y="2294924"/>
            <a:ext cx="4218834" cy="1846659"/>
          </a:xfrm>
          <a:prstGeom prst="rect">
            <a:avLst/>
          </a:prstGeom>
          <a:gradFill>
            <a:gsLst>
              <a:gs pos="100000">
                <a:srgbClr val="92D050"/>
              </a:gs>
              <a:gs pos="100000">
                <a:srgbClr val="FFFF00"/>
              </a:gs>
              <a:gs pos="100000">
                <a:schemeClr val="accent1">
                  <a:tint val="55000"/>
                  <a:satMod val="14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รายการรอตรวจ</a:t>
            </a:r>
          </a:p>
          <a:p>
            <a:pPr algn="ctr"/>
            <a:endParaRPr lang="th-TH" sz="2400" dirty="0"/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สำหรับหน่วยที่มีสิทธิตรวจแลป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Culture , Molecular ,DST 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422631" y="159376"/>
            <a:ext cx="4194175" cy="6145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latin typeface="+mn-lt"/>
              </a:rPr>
              <a:t>ทะเบียนชันสูตร</a:t>
            </a:r>
            <a:endParaRPr lang="en-US" b="1" dirty="0">
              <a:latin typeface="+mn-lt"/>
            </a:endParaRPr>
          </a:p>
        </p:txBody>
      </p:sp>
      <p:cxnSp>
        <p:nvCxnSpPr>
          <p:cNvPr id="45" name="Elbow Connector 44"/>
          <p:cNvCxnSpPr/>
          <p:nvPr/>
        </p:nvCxnSpPr>
        <p:spPr>
          <a:xfrm rot="10800000" flipV="1">
            <a:off x="2580328" y="1473958"/>
            <a:ext cx="2257938" cy="569922"/>
          </a:xfrm>
          <a:prstGeom prst="bentConnector3">
            <a:avLst>
              <a:gd name="adj1" fmla="val 99564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endCxn id="7" idx="0"/>
          </p:cNvCxnSpPr>
          <p:nvPr/>
        </p:nvCxnSpPr>
        <p:spPr>
          <a:xfrm>
            <a:off x="6519718" y="1887473"/>
            <a:ext cx="2628629" cy="407451"/>
          </a:xfrm>
          <a:prstGeom prst="bentConnector2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948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218" y="1241946"/>
            <a:ext cx="9547849" cy="15710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05996" y="472505"/>
            <a:ext cx="1688123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4400" b="1" dirty="0"/>
              <a:t>ตรวจเอง</a:t>
            </a:r>
            <a:endParaRPr lang="en-US" sz="4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018" y="4527242"/>
            <a:ext cx="9562447" cy="15596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87379" y="3757801"/>
            <a:ext cx="47385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/>
              <a:t>ให้หน่วยอื่นตรวจ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674806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6150" y="941602"/>
            <a:ext cx="9146274" cy="3876675"/>
          </a:xfrm>
        </p:spPr>
        <p:txBody>
          <a:bodyPr>
            <a:noAutofit/>
          </a:bodyPr>
          <a:lstStyle/>
          <a:p>
            <a:pPr algn="ctr"/>
            <a:br>
              <a:rPr lang="th-TH" sz="4000" dirty="0"/>
            </a:br>
            <a:r>
              <a:rPr lang="th-TH" sz="4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โจทย์ </a:t>
            </a:r>
            <a:r>
              <a:rPr lang="en-US" sz="4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th-TH" sz="4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br>
              <a:rPr lang="th-TH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th-TH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ตรวจวินิจฉัยวัณโรค ด้วยวิธี 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AFB</a:t>
            </a:r>
            <a:b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รพ.หน่วยตรวจ </a:t>
            </a:r>
            <a:r>
              <a:rPr lang="th-TH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ตรวจแลปเอง </a:t>
            </a:r>
            <a:r>
              <a:rPr lang="th-TH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และบันทึกผลตรวจจาก </a:t>
            </a:r>
            <a:r>
              <a:rPr lang="th-TH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หน้าทะเบียนชันสูตร</a:t>
            </a:r>
            <a:endParaRPr lang="en-US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42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78" y="2224585"/>
            <a:ext cx="10768085" cy="372154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36978" y="555115"/>
            <a:ext cx="7356144" cy="12176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ขั้นตอน </a:t>
            </a:r>
            <a:b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ไปที่เมนูทะเบียนชันสูตร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ทะเบียนชันสูตร </a:t>
            </a:r>
            <a:b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กดปุ่ม “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เพิ่มรายการชันสูตรใหม่”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10454185" y="1526008"/>
            <a:ext cx="327547" cy="69857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19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274" y="275683"/>
            <a:ext cx="5445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บันทึกข้อมูลผู้ป่วย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4274" y="2943309"/>
            <a:ext cx="7560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บันทึกข้อมูลทะเบียนชันสูตร ระบุผลตรวจ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716" y="798903"/>
            <a:ext cx="8625388" cy="1752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716" y="3466529"/>
            <a:ext cx="8625388" cy="280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70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8174" y="859810"/>
            <a:ext cx="10017456" cy="4735772"/>
          </a:xfrm>
        </p:spPr>
        <p:txBody>
          <a:bodyPr>
            <a:noAutofit/>
          </a:bodyPr>
          <a:lstStyle/>
          <a:p>
            <a:pPr algn="ctr"/>
            <a:br>
              <a:rPr lang="th-TH" sz="4000" dirty="0"/>
            </a:br>
            <a:r>
              <a:rPr lang="th-TH" sz="4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โจทย์ </a:t>
            </a:r>
            <a:r>
              <a:rPr lang="en-US" sz="4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sz="4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  <a:br>
              <a:rPr lang="en-US" sz="4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ตรวจวินิจฉัยวัณโรค ด้วยวิธี 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AFB </a:t>
            </a:r>
            <a:r>
              <a:rPr lang="th-TH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ส่งเพาะเชื้อผลเป็น 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Growth </a:t>
            </a:r>
            <a:r>
              <a:rPr lang="th-TH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และส่งทดสอบความไวต่อยา</a:t>
            </a:r>
            <a:b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รพ.หน่วยตรวจ </a:t>
            </a:r>
            <a:r>
              <a:rPr lang="th-TH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ส่งให้หน่วยอื่นตรวจ </a:t>
            </a:r>
            <a:r>
              <a:rPr lang="th-TH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บันทึกผลตรวจ 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Culture </a:t>
            </a:r>
            <a:r>
              <a:rPr lang="th-TH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 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DST </a:t>
            </a:r>
            <a:r>
              <a:rPr lang="th-TH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 </a:t>
            </a:r>
            <a:r>
              <a:rPr lang="th-TH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หน้ารายการรอตรวจ</a:t>
            </a:r>
            <a:endParaRPr lang="en-US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34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79269" y="2236868"/>
            <a:ext cx="10802938" cy="1334044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+mn-lt"/>
              </a:rPr>
              <a:t>http://tbcmthailand.net/uiform</a:t>
            </a:r>
            <a:endParaRPr lang="en-US" sz="60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4671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66529" y="319907"/>
            <a:ext cx="10770546" cy="14287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ขั้นตอน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ไปที่เมนูทะเบียนชันสูตร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ทะเบียนชันสูตร จากนั้นกดปุ่ม เพิ่มรายการชันสูตรใหม่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คีย์ข้อมูลผู้ป่วย และ คีย์ข้อมูลทะเบียนชันสูตร ระบุผลตรวจ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76" y="1621913"/>
            <a:ext cx="8958420" cy="4650803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573984" y="1935641"/>
            <a:ext cx="1705971" cy="928047"/>
          </a:xfrm>
          <a:prstGeom prst="wedgeRoundRectCallout">
            <a:avLst>
              <a:gd name="adj1" fmla="val 68844"/>
              <a:gd name="adj2" fmla="val 1726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รพ.ต้นทาง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272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444085" y="2051063"/>
            <a:ext cx="1705971" cy="849086"/>
          </a:xfrm>
          <a:prstGeom prst="wedgeRoundRectCallout">
            <a:avLst>
              <a:gd name="adj1" fmla="val 65473"/>
              <a:gd name="adj2" fmla="val 2939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รพ.ต้นทาง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32303" y="552556"/>
            <a:ext cx="10637928" cy="5029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คีย์ข้อมูล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Culture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โดยระบุหน่วยตรวจเป็นสคร. หรือหน่วยที่มีสิทธิตรวจ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597" y="1471922"/>
            <a:ext cx="9213634" cy="464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4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6815" y="523506"/>
            <a:ext cx="11054442" cy="67827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คีย์ข้อมูล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DST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โดยระบุหน่วยตรวจเป็นสคร. หรือหน่วยที่มีสิทธิตรวจ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991747" y="1476102"/>
            <a:ext cx="1829659" cy="978339"/>
          </a:xfrm>
          <a:prstGeom prst="wedgeRoundRectCallout">
            <a:avLst>
              <a:gd name="adj1" fmla="val 72673"/>
              <a:gd name="adj2" fmla="val 2939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รพ.ต้นทาง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22" y="1065305"/>
            <a:ext cx="7651432" cy="512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53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9129461" y="881066"/>
            <a:ext cx="2099511" cy="907434"/>
          </a:xfrm>
          <a:prstGeom prst="wedgeRoundRectCallout">
            <a:avLst>
              <a:gd name="adj1" fmla="val -27614"/>
              <a:gd name="adj2" fmla="val 95806"/>
              <a:gd name="adj3" fmla="val 16667"/>
            </a:avLst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รพ.ปลายทาง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90336" y="496389"/>
            <a:ext cx="8239125" cy="12921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ไปที่เมนูทะเบียนชันสูตร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รายการรอตรวจ</a:t>
            </a:r>
            <a:b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เลือกรายการที่ต้องการดำเนินการ กดปุ่ม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เพิ่มผลตรวจ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b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336" y="2350029"/>
            <a:ext cx="10481118" cy="358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1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8229601" y="969492"/>
            <a:ext cx="2099511" cy="907434"/>
          </a:xfrm>
          <a:prstGeom prst="wedgeRoundRectCallout">
            <a:avLst>
              <a:gd name="adj1" fmla="val -27614"/>
              <a:gd name="adj2" fmla="val 95806"/>
              <a:gd name="adj3" fmla="val 16667"/>
            </a:avLst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รพ.ปลายทาง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98385" y="969492"/>
            <a:ext cx="6059616" cy="7429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เพิ่มข้อมูลตรวจของ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 Culture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58" y="2394284"/>
            <a:ext cx="10981534" cy="349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66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55093" y="630326"/>
            <a:ext cx="4356632" cy="7429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ปฏิเสธการตรวจ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DST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8765179" y="408309"/>
            <a:ext cx="2099511" cy="766583"/>
          </a:xfrm>
          <a:prstGeom prst="wedgeRoundRectCallout">
            <a:avLst>
              <a:gd name="adj1" fmla="val 34603"/>
              <a:gd name="adj2" fmla="val 90694"/>
              <a:gd name="adj3" fmla="val 16667"/>
            </a:avLst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รพ.ปลายทาง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76" y="1538794"/>
            <a:ext cx="10626801" cy="104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409" y="3148148"/>
            <a:ext cx="8374968" cy="298414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90136" y="3661881"/>
            <a:ext cx="1829659" cy="844805"/>
          </a:xfrm>
          <a:prstGeom prst="wedgeRoundRectCallout">
            <a:avLst>
              <a:gd name="adj1" fmla="val 76243"/>
              <a:gd name="adj2" fmla="val 1070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รพ.ต้นทาง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091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3002" y="1290687"/>
            <a:ext cx="9099548" cy="3892731"/>
          </a:xfrm>
        </p:spPr>
        <p:txBody>
          <a:bodyPr>
            <a:noAutofit/>
          </a:bodyPr>
          <a:lstStyle/>
          <a:p>
            <a:pPr algn="ctr"/>
            <a:r>
              <a:rPr lang="th-TH" sz="4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โจทย์ </a:t>
            </a:r>
            <a:r>
              <a:rPr lang="en-US" sz="4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th-TH" sz="4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  <a:b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ตรวจวินิจฉัยด้วยวิธี 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AFB </a:t>
            </a:r>
            <a:r>
              <a:rPr lang="th-TH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และตรวจ 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Molecular</a:t>
            </a:r>
            <a:b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รพ.หน่วยตรวจ </a:t>
            </a:r>
            <a:r>
              <a:rPr lang="th-TH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ตรวจแลปเอง </a:t>
            </a:r>
            <a:r>
              <a:rPr lang="th-TH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และบันทึกผลตรวจจาก </a:t>
            </a:r>
            <a:r>
              <a:rPr lang="th-TH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หน้าทะเบียนชันสูตร</a:t>
            </a:r>
            <a:endParaRPr lang="en-US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468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95299" y="479344"/>
            <a:ext cx="10855423" cy="9535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th-TH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ไปที่เมนูทะเบียนชันสูตร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</a:t>
            </a:r>
            <a:r>
              <a:rPr lang="th-TH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ทะเบียนชันสูตร จากนั้นกดปุ่ม เพิ่มรายการชันสูตรใหม่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th-TH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คีย์ข้อมูลผู้ป่วย และ คีย์ข้อมูลทะเบียนชันสูตร ระบุผลตรวจ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366" y="1432932"/>
            <a:ext cx="9277016" cy="482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91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62150" y="652364"/>
            <a:ext cx="4062548" cy="5755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คีย์ข้อมูล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Molecular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50" y="1472887"/>
            <a:ext cx="10593976" cy="45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32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91840" y="434971"/>
            <a:ext cx="6061166" cy="92288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00CC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Refer in &amp; Refer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41324" y="1362434"/>
            <a:ext cx="11327642" cy="1046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000" dirty="0">
                <a:ea typeface="Tahoma" panose="020B0604030504040204" pitchFamily="34" charset="0"/>
                <a:cs typeface="Tahoma" panose="020B0604030504040204" pitchFamily="34" charset="0"/>
              </a:rPr>
              <a:t>คีย์ผลชันสูตรและส่งรักษาและขึ้นทะเบียนที่ รพ.อื่น</a:t>
            </a:r>
            <a:endParaRPr lang="en-US" sz="4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762294" y="4459220"/>
            <a:ext cx="1290429" cy="8286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696" y="2413179"/>
            <a:ext cx="2709339" cy="354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43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93233" y="1075055"/>
            <a:ext cx="4254982" cy="803636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+mn-lt"/>
              </a:rPr>
              <a:t>OVERVIEW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92" y="2634017"/>
            <a:ext cx="11124612" cy="201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7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8012" y="927463"/>
            <a:ext cx="11430001" cy="4611188"/>
          </a:xfrm>
        </p:spPr>
        <p:txBody>
          <a:bodyPr>
            <a:noAutofit/>
          </a:bodyPr>
          <a:lstStyle/>
          <a:p>
            <a:pPr algn="ctr"/>
            <a:br>
              <a:rPr lang="th-TH" sz="4800" dirty="0">
                <a:solidFill>
                  <a:srgbClr val="0033CC"/>
                </a:solidFill>
              </a:rPr>
            </a:br>
            <a:r>
              <a:rPr lang="th-TH" sz="4400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โจทย์ </a:t>
            </a:r>
            <a:r>
              <a:rPr lang="en-US" sz="4400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th-TH" sz="4400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th-TH" sz="4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จับคู่เลือกหน่วยตรวจ</a:t>
            </a:r>
            <a:r>
              <a:rPr lang="th-TH" sz="4400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th-TH" sz="4400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 out </a:t>
            </a:r>
            <a:r>
              <a:rPr lang="th-TH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เคสที่บันทึกผลชันสูตรแล้ว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th-TH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ไปยังหน่วยอื่น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th-TH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th-TH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 in </a:t>
            </a:r>
            <a:r>
              <a:rPr lang="th-TH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เคสเพื่อมารอขึ้นทะเบียน</a:t>
            </a:r>
            <a:br>
              <a:rPr lang="th-TH" sz="4400" dirty="0">
                <a:solidFill>
                  <a:schemeClr val="tx1"/>
                </a:solidFill>
              </a:rPr>
            </a:b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48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60431" y="282343"/>
            <a:ext cx="10515600" cy="812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ไปที่ ทะเบียนวัณโรค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รอขึ้นทะเบียนวัณโรค</a:t>
            </a: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เลือกรายการที่ต้องการ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 Out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จากนั้นกดปุ่ม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 Out</a:t>
            </a:r>
          </a:p>
          <a:p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979715" y="4119029"/>
            <a:ext cx="68399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เลือกหน่วยตรวจและกดบันทึกข้อมูล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783" y="4613645"/>
            <a:ext cx="7312127" cy="164577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9271359" y="4119029"/>
            <a:ext cx="2099800" cy="91260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รพ.ต้นทาง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Users\sukanyaj\AppData\Local\Temp\SNAGHTMLb4ca403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83" y="1188722"/>
            <a:ext cx="9535886" cy="249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3256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70" y="2487706"/>
            <a:ext cx="11170648" cy="357744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203208" y="585331"/>
            <a:ext cx="9731171" cy="7603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ไปที่เมนูเคสโอนย้าย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Refer out list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รายการที่ส่ง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 out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ไปแล้ว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62703" y="1345695"/>
            <a:ext cx="2099800" cy="91260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รพ.ต้นทาง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375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8166" y="367169"/>
            <a:ext cx="11205342" cy="11681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เข้าสู่หน้า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 in list  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โรงพยาบาลปลายทาง หน้าหลักจะมีตัวเลขเคสรอ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 in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สามารถกดเข้าหน้าจากตรงนี้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34550" y="5261841"/>
            <a:ext cx="6254519" cy="5163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หรือไปที่เมนูเคสโอนย้าย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Refer in list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069" y="4773264"/>
            <a:ext cx="1458418" cy="14934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672" y="1121306"/>
            <a:ext cx="8362492" cy="3427655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6400799" y="5632489"/>
            <a:ext cx="735119" cy="3899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538166" y="1535276"/>
            <a:ext cx="2281602" cy="1044506"/>
          </a:xfrm>
          <a:prstGeom prst="wedgeRoundRectCallout">
            <a:avLst>
              <a:gd name="adj1" fmla="val 52436"/>
              <a:gd name="adj2" fmla="val 84611"/>
              <a:gd name="adj3" fmla="val 16667"/>
            </a:avLst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รพ.ปลายทาง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312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01337" y="484619"/>
            <a:ext cx="7371850" cy="12788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ไปที่เมนู เคสโอนย้าย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Refer in list</a:t>
            </a:r>
          </a:p>
          <a:p>
            <a:b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เลือกเคสที่ต้องการ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 in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และกดปุ่ม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รับเคส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br>
              <a:rPr lang="th-TH" sz="2800" dirty="0"/>
            </a:br>
            <a:r>
              <a:rPr lang="th-TH" sz="3600" dirty="0"/>
              <a:t>	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8482193" y="1567542"/>
            <a:ext cx="2399167" cy="924672"/>
          </a:xfrm>
          <a:prstGeom prst="wedgeRoundRectCallout">
            <a:avLst>
              <a:gd name="adj1" fmla="val 10511"/>
              <a:gd name="adj2" fmla="val 84611"/>
              <a:gd name="adj3" fmla="val 16667"/>
            </a:avLst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รพ.ปลายทาง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2" name="Picture 4" descr="C:\Users\sukanyaj\AppData\Local\Temp\SNAGHTMLb52c76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37" y="2881516"/>
            <a:ext cx="10332720" cy="313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0758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88720" y="645806"/>
            <a:ext cx="10058400" cy="1494971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หลังจากกดรับเคสแล้ว สามารถกดปุ่ม 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</a:t>
            </a:r>
            <a:r>
              <a:rPr lang="th-TH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ไม่ขึ้นทะเบียน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th-TH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ได้ในกรณีที่ไม่ต้องให้รายการนี้ไปแสดงในหน้ารอขึ้นทะเบียน</a:t>
            </a:r>
            <a:br>
              <a:rPr lang="th-TH" sz="3600" dirty="0"/>
            </a:br>
            <a:r>
              <a:rPr lang="th-TH" sz="3600" dirty="0"/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83" y="3070713"/>
            <a:ext cx="10746728" cy="2998684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7842112" y="1632857"/>
            <a:ext cx="2399167" cy="958724"/>
          </a:xfrm>
          <a:prstGeom prst="wedgeRoundRectCallout">
            <a:avLst>
              <a:gd name="adj1" fmla="val 9422"/>
              <a:gd name="adj2" fmla="val 94500"/>
              <a:gd name="adj3" fmla="val 16667"/>
            </a:avLst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รพ.ปลายทาง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9431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55930" y="548629"/>
            <a:ext cx="7865556" cy="895558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ไปที่ ทะเบียนวัณโรค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รอขึ้นทะเบียนวัณโรค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ขึ้นทะเบียนเคสที่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 in</a:t>
            </a:r>
          </a:p>
          <a:p>
            <a:br>
              <a:rPr lang="en-US" sz="2400" dirty="0"/>
            </a:b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75" y="2253132"/>
            <a:ext cx="11000641" cy="3536757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8077243" y="923988"/>
            <a:ext cx="2399167" cy="924672"/>
          </a:xfrm>
          <a:prstGeom prst="wedgeRoundRectCallout">
            <a:avLst>
              <a:gd name="adj1" fmla="val 9422"/>
              <a:gd name="adj2" fmla="val 94500"/>
              <a:gd name="adj3" fmla="val 16667"/>
            </a:avLst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รพ.ปลายทาง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797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36920" y="979714"/>
            <a:ext cx="5277394" cy="1031150"/>
          </a:xfrm>
        </p:spPr>
        <p:txBody>
          <a:bodyPr>
            <a:noAutofit/>
          </a:bodyPr>
          <a:lstStyle/>
          <a:p>
            <a:r>
              <a:rPr lang="th-TH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ทะเบียนวัณโรค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963885" y="2704011"/>
            <a:ext cx="2423465" cy="23238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ขึ้นทะเบียนจากหน้าทะเบียนชันสูตร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590131" y="2704011"/>
            <a:ext cx="2440700" cy="2323874"/>
          </a:xfrm>
          <a:prstGeom prst="ellipse">
            <a:avLst/>
          </a:prstGeom>
          <a:solidFill>
            <a:srgbClr val="5B9BD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ขึ้นทะเบียนจาก </a:t>
            </a:r>
            <a:r>
              <a:rPr lang="en-US" sz="24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 in</a:t>
            </a:r>
          </a:p>
        </p:txBody>
      </p:sp>
      <p:sp>
        <p:nvSpPr>
          <p:cNvPr id="6" name="Oval 5"/>
          <p:cNvSpPr/>
          <p:nvPr/>
        </p:nvSpPr>
        <p:spPr>
          <a:xfrm>
            <a:off x="1476103" y="2704011"/>
            <a:ext cx="2285001" cy="2273051"/>
          </a:xfrm>
          <a:prstGeom prst="ellipse">
            <a:avLst/>
          </a:prstGeom>
          <a:solidFill>
            <a:srgbClr val="F98BA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ขึ้นทะเบียนใหม่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060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65776" y="470262"/>
            <a:ext cx="2239128" cy="2037919"/>
          </a:xfrm>
          <a:prstGeom prst="ellipse">
            <a:avLst/>
          </a:prstGeom>
          <a:solidFill>
            <a:srgbClr val="F98BA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ขึ้นทะเบียนใหม่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80302" y="862149"/>
            <a:ext cx="7223126" cy="155448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AutoNum type="arabicPeriod"/>
            </a:pP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ไปที่ ทะเบียนวัณโรค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รอขึ้นทะเบียนวัณโรค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AutoNum type="arabicPeriod"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กดปุ่ม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ตรวจสอบประวัติผู้ป่วย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</a:p>
          <a:p>
            <a:pPr marL="457200" indent="-457200">
              <a:buAutoNum type="arabicPeriod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04" y="3106270"/>
            <a:ext cx="11295531" cy="2864223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10851777" y="2696439"/>
            <a:ext cx="510988" cy="16522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865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4137" y="627017"/>
            <a:ext cx="2233749" cy="21018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ขึ้นทะเบียนจากทะเบียนชันสูตร</a:t>
            </a: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86891" y="627017"/>
            <a:ext cx="2212392" cy="2101804"/>
          </a:xfrm>
          <a:prstGeom prst="ellipse">
            <a:avLst/>
          </a:prstGeom>
          <a:solidFill>
            <a:srgbClr val="5B9BD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ขึ้นทะเบียนจาก </a:t>
            </a:r>
            <a:r>
              <a:rPr lang="en-US" sz="20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 in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5425" y="535576"/>
            <a:ext cx="6613859" cy="16763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ไปที่เมนูทะเบียนวัณโรค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รอขึ้นทะเบียนวัณโรค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เลือกรายการ และกดปุ่ม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ขึ้นทะเบียน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03" y="3106271"/>
            <a:ext cx="11079355" cy="2885452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9883588" y="3267636"/>
            <a:ext cx="564776" cy="14962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15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17395" y="717018"/>
            <a:ext cx="3858803" cy="704850"/>
          </a:xfrm>
        </p:spPr>
        <p:txBody>
          <a:bodyPr>
            <a:noAutofit/>
          </a:bodyPr>
          <a:lstStyle/>
          <a:p>
            <a:r>
              <a:rPr lang="th-TH" sz="5400" b="1" dirty="0">
                <a:latin typeface="+mn-lt"/>
              </a:rPr>
              <a:t>เอกสารวิธีใช้งาน</a:t>
            </a:r>
            <a:endParaRPr lang="en-US" sz="5400" b="1" dirty="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49" y="1595454"/>
            <a:ext cx="11169843" cy="474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698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21745" y="297372"/>
            <a:ext cx="2221455" cy="2037919"/>
          </a:xfrm>
          <a:prstGeom prst="ellipse">
            <a:avLst/>
          </a:prstGeom>
          <a:solidFill>
            <a:srgbClr val="F98BA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ขึ้นทะเบียนใหม่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75165" y="1946365"/>
            <a:ext cx="10219767" cy="32945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โจทย์ 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th-TH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th-TH" sz="4400" b="1" dirty="0">
                <a:solidFill>
                  <a:srgbClr val="FF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ขึ้นทะเบียนวัณโรคใหม่ </a:t>
            </a:r>
            <a:endParaRPr lang="en-US" sz="4400" b="1" dirty="0">
              <a:solidFill>
                <a:srgbClr val="FF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h-TH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>
              <a:buFontTx/>
              <a:buChar char="-"/>
            </a:pPr>
            <a:r>
              <a:rPr lang="th-TH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ผู้ป่วยรักษาวัณโรคครั้งแรก 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 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CXR </a:t>
            </a:r>
            <a:r>
              <a:rPr lang="th-TH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ผิดปกติเข้าได้กับวัณโรค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th-TH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>
              <a:buFontTx/>
              <a:buChar char="-"/>
            </a:pPr>
            <a:r>
              <a:rPr lang="th-TH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ส่งตรวจพยาธิสภาพผลอักเสบเข้าได้กับวัณโรค 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>
              <a:buFontTx/>
              <a:buChar char="-"/>
            </a:pPr>
            <a:r>
              <a:rPr lang="th-TH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ส่งตรวจวินิจฉัย 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AFB</a:t>
            </a:r>
            <a:r>
              <a:rPr lang="th-TH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ผล 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1+,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</a:t>
            </a:r>
            <a:r>
              <a:rPr lang="th-TH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3+</a:t>
            </a:r>
          </a:p>
        </p:txBody>
      </p:sp>
    </p:spTree>
    <p:extLst>
      <p:ext uri="{BB962C8B-B14F-4D97-AF65-F5344CB8AC3E}">
        <p14:creationId xmlns:p14="http://schemas.microsoft.com/office/powerpoint/2010/main" val="13621309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09357" y="640080"/>
            <a:ext cx="8019490" cy="13717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ไปที่ ทะเบียนวัณโรค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รอขึ้นทะเบียนวัณโรค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กดปุ่ม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ตรวจสอบประวัติผู้ป่วย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21" y="2455817"/>
            <a:ext cx="10654334" cy="347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845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92435" y="429503"/>
            <a:ext cx="9060096" cy="1516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ระบุข้อมูลผู้ป่วย จากนั้นกดปุ่ม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ตรวจสอบ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</a:p>
          <a:p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กดปุ่ม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ขึ้นทะเบียนผู้ป่วยไม่เคยมีประวัติการรักษา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046" y="1946366"/>
            <a:ext cx="8779444" cy="4236236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5400000">
            <a:off x="10647907" y="3079330"/>
            <a:ext cx="616645" cy="8691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552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94410" y="1101680"/>
            <a:ext cx="8382002" cy="402272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h-TH" sz="4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ข้อมูลทั่วไป</a:t>
            </a:r>
            <a:endParaRPr lang="th-TH" sz="4400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h-TH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4000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ข้อมูลผู้ป่วย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4000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ข้อมูลการรักษา </a:t>
            </a:r>
            <a:r>
              <a:rPr lang="en-US" sz="4000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4000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ข้อมูลการได้รับความช่วยเหลือทางด้านสังคม เศรษฐกิจ</a:t>
            </a:r>
            <a:endParaRPr lang="en-US" sz="4000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h-TH" sz="4000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ข้อมูล </a:t>
            </a:r>
            <a:r>
              <a:rPr lang="en-US" sz="4000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B24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82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5029199" y="875211"/>
            <a:ext cx="3317967" cy="63944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ข้อมูลผู้ป่วย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82" y="1894113"/>
            <a:ext cx="10790536" cy="347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882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55772" y="1267614"/>
            <a:ext cx="2521131" cy="6147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ข้อมูล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6" y="1882347"/>
            <a:ext cx="10724605" cy="336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996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54156" y="387328"/>
            <a:ext cx="10058400" cy="57467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ข้อมูลการได้รับความช่วยเหลือทางด้านสังคม เศรษฐกิจ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45335" y="3874285"/>
            <a:ext cx="2730137" cy="6408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ข้อมูล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B24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65" y="962003"/>
            <a:ext cx="11053818" cy="17076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65" y="4320448"/>
            <a:ext cx="10945906" cy="16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283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48446" y="1690277"/>
            <a:ext cx="5978434" cy="4022725"/>
          </a:xfrm>
        </p:spPr>
        <p:txBody>
          <a:bodyPr/>
          <a:lstStyle/>
          <a:p>
            <a:pPr marL="0" indent="0" algn="ctr">
              <a:buSzPct val="84000"/>
              <a:buNone/>
            </a:pPr>
            <a:r>
              <a:rPr lang="th-TH" sz="44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การวินิจฉัย</a:t>
            </a:r>
            <a:endParaRPr lang="en-US" sz="4400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SzPct val="84000"/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40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การถ่ายรังสีทรวงอก</a:t>
            </a:r>
          </a:p>
          <a:p>
            <a:pPr>
              <a:buSzPct val="84000"/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40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ผลตรวจทางพยาธิสภาพ</a:t>
            </a:r>
          </a:p>
          <a:p>
            <a:pPr>
              <a:buSzPct val="84000"/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40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ผลตรวจชันสูตร</a:t>
            </a:r>
          </a:p>
          <a:p>
            <a:pPr marL="514350" indent="-514350">
              <a:buAutoNum type="arabicPeriod"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52909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48148" y="1556424"/>
            <a:ext cx="6270171" cy="6539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ระบุผลตรวจการถ่ายรังสีทรวงอก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(CXR)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2210346"/>
            <a:ext cx="10732312" cy="264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928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08" y="2349529"/>
            <a:ext cx="10627996" cy="192381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735976" y="1657198"/>
            <a:ext cx="5656217" cy="8752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ระบุผลตรวจพยาธิสภาพ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427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96417" y="769395"/>
            <a:ext cx="1942011" cy="861514"/>
          </a:xfrm>
        </p:spPr>
        <p:txBody>
          <a:bodyPr>
            <a:normAutofit/>
          </a:bodyPr>
          <a:lstStyle/>
          <a:p>
            <a:r>
              <a:rPr lang="en-US" sz="5400" b="1" dirty="0"/>
              <a:t>Log 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751" y="2575296"/>
            <a:ext cx="6161905" cy="2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500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89121" y="1174879"/>
            <a:ext cx="5577840" cy="7976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ระบุผลชันสูตร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92" y="1776550"/>
            <a:ext cx="10123714" cy="373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442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788" y="1533174"/>
            <a:ext cx="9223709" cy="450503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389119" y="931503"/>
            <a:ext cx="3971109" cy="745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ระบุข้อมูลการจ่ายยา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8404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74510" y="679270"/>
            <a:ext cx="5296983" cy="1138662"/>
          </a:xfrm>
        </p:spPr>
        <p:txBody>
          <a:bodyPr>
            <a:noAutofit/>
          </a:bodyPr>
          <a:lstStyle/>
          <a:p>
            <a:r>
              <a:rPr lang="th-TH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ติดตามการรักษา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648265" y="4368280"/>
            <a:ext cx="1359008" cy="7883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642" y="2379635"/>
            <a:ext cx="2962753" cy="348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305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39603" y="1554481"/>
            <a:ext cx="9132751" cy="354729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โจทย์ </a:t>
            </a:r>
            <a:r>
              <a:rPr lang="en-US" b="1" dirty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th-TH" b="1" dirty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ติดตามการรักษา</a:t>
            </a:r>
            <a:endParaRPr lang="en-US" b="1" dirty="0">
              <a:solidFill>
                <a:srgbClr val="0099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900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sz="3900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เคสที่ขึ้นทะเบียนวัณโรคจากโจทย์ </a:t>
            </a:r>
            <a:r>
              <a:rPr lang="en-US" sz="3900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th-TH" sz="3900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ส่งตรวจแลปจนครบ </a:t>
            </a:r>
            <a:r>
              <a:rPr lang="en-US" sz="3900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th-TH" sz="3900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เดือน</a:t>
            </a:r>
            <a:endParaRPr lang="en-US" sz="3900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ctr">
              <a:buFontTx/>
              <a:buChar char="-"/>
            </a:pPr>
            <a:endParaRPr lang="en-US" sz="3900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900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sz="3900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ในเดือนที่ </a:t>
            </a:r>
            <a:r>
              <a:rPr lang="en-US" sz="3900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th-TH" sz="3900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มีการส่งตรวจ </a:t>
            </a:r>
            <a:r>
              <a:rPr lang="en-US" sz="3900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AFB </a:t>
            </a:r>
            <a:r>
              <a:rPr lang="th-TH" sz="3900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ผลเป็น </a:t>
            </a:r>
            <a:r>
              <a:rPr lang="en-US" sz="3900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</a:t>
            </a:r>
            <a:br>
              <a:rPr lang="th-TH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2876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79028" y="1018903"/>
            <a:ext cx="7955280" cy="7184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เลือกรายการ และกดปุ่ม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ติดตามการรักษา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28" y="1737360"/>
            <a:ext cx="10637909" cy="4396498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10358847" y="3406563"/>
            <a:ext cx="783772" cy="10580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634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91" y="878789"/>
            <a:ext cx="10076091" cy="531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558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56227" y="1218552"/>
            <a:ext cx="8259820" cy="10458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ไปที่แถบ ติดตามตามการรักษา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Follow up</a:t>
            </a:r>
          </a:p>
          <a:p>
            <a:endParaRPr lang="th-TH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กดปุ่ม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เพิ่มรายการ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LAB’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83" y="3501433"/>
            <a:ext cx="10391991" cy="195314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9833406" y="3025321"/>
            <a:ext cx="586854" cy="928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1542197" y="2549210"/>
            <a:ext cx="627797" cy="9522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1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88099" y="818865"/>
            <a:ext cx="6832069" cy="7915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ระบุผลตรวจ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AFB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และกดบันทึกข้อมูล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099" y="1733266"/>
            <a:ext cx="10216713" cy="41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54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73456" y="1198763"/>
            <a:ext cx="7141001" cy="11622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ไปที่แถบ การจ่ายยา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b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กดปุ่ม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เพิ่มรายการจ่ายยา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56" y="3236049"/>
            <a:ext cx="10404862" cy="1754718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9498842" y="2674961"/>
            <a:ext cx="655091" cy="9985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166282" y="2361062"/>
            <a:ext cx="627796" cy="8749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955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936" y="1476576"/>
            <a:ext cx="10266174" cy="469778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09936" y="762797"/>
            <a:ext cx="6359855" cy="5610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บันทึกข้อมูลการจ่ายยา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49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20196" y="578406"/>
            <a:ext cx="3931920" cy="67972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+mn-lt"/>
              </a:rPr>
              <a:t>Main feed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067" y="1258128"/>
            <a:ext cx="8785396" cy="50532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91" y="1258128"/>
            <a:ext cx="1702600" cy="95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254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33015" y="1084216"/>
            <a:ext cx="8690699" cy="1686281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สรุปสถานะการรักษา</a:t>
            </a:r>
            <a:br>
              <a:rPr lang="th-TH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</a:t>
            </a:r>
            <a:r>
              <a:rPr lang="th-TH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ไปที่กล่อง สถานะการรักษา </a:t>
            </a:r>
            <a:br>
              <a:rPr lang="th-TH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th-TH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บันทึกข้อมูล สรุปผลการรักษาเมื่อสิ้นสุดระยะเข้มข้น</a:t>
            </a:r>
            <a:b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015" y="2770497"/>
            <a:ext cx="9395511" cy="272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560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95831" y="631547"/>
            <a:ext cx="5865222" cy="3041075"/>
          </a:xfrm>
        </p:spPr>
        <p:txBody>
          <a:bodyPr>
            <a:noAutofit/>
          </a:bodyPr>
          <a:lstStyle/>
          <a:p>
            <a:r>
              <a:rPr lang="th-TH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กำกับการกินยา</a:t>
            </a:r>
            <a:b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b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</a:t>
            </a:r>
            <a:r>
              <a:rPr lang="th-TH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บันทึกผลเอง</a:t>
            </a:r>
            <a:b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Assign </a:t>
            </a:r>
            <a:r>
              <a:rPr lang="th-TH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 รพ.สต.</a:t>
            </a:r>
            <a:br>
              <a:rPr lang="en-US" sz="2800" dirty="0"/>
            </a:b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982468" y="5475444"/>
            <a:ext cx="1162595" cy="60216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245" y="3526971"/>
            <a:ext cx="2342394" cy="265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67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26406" y="713508"/>
            <a:ext cx="6790086" cy="10143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ไปที่เมนูทะเบียนวัณโรค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กำกับการกินยา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กดปุ่ม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DOT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รายการที่ต้องการ </a:t>
            </a:r>
            <a:endPara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57" y="2085648"/>
            <a:ext cx="10530722" cy="4011703"/>
          </a:xfrm>
          <a:prstGeom prst="rect">
            <a:avLst/>
          </a:prstGeom>
        </p:spPr>
      </p:pic>
      <p:sp>
        <p:nvSpPr>
          <p:cNvPr id="10" name="Double Wave 9"/>
          <p:cNvSpPr/>
          <p:nvPr/>
        </p:nvSpPr>
        <p:spPr>
          <a:xfrm>
            <a:off x="1017148" y="256308"/>
            <a:ext cx="2588200" cy="1479694"/>
          </a:xfrm>
          <a:prstGeom prst="doubleWave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บันทึกผลเอง</a:t>
            </a:r>
            <a:endPara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4514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4539" y="779893"/>
            <a:ext cx="5301788" cy="74448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ระบุ ผู้กำกับการกินยา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56498" y="2645673"/>
            <a:ext cx="3319718" cy="2062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เลือกวันที่ต้องการติดตามการกินยา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29" y="383537"/>
            <a:ext cx="3705379" cy="1760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610" y="2594927"/>
            <a:ext cx="6852090" cy="366330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354610" y="1587654"/>
            <a:ext cx="805219" cy="4932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346856" y="4571414"/>
            <a:ext cx="918557" cy="5049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673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928" y="1487606"/>
            <a:ext cx="8987705" cy="467766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46913" y="709684"/>
            <a:ext cx="8865586" cy="7779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ยอดสรุปการติดตามในแต่ละเดือน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818865" y="4844955"/>
            <a:ext cx="928047" cy="4776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489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6335" y="628220"/>
            <a:ext cx="7755665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เลือกเมนู กำกับการกินยา และค้นหารายการที่ต้องการมอบหมายให้ รพสต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เป็นผู้กำกับการกินยา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(DOT)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กดปุ่ม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assign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รายการที่ต้องการ </a:t>
            </a:r>
            <a:endParaRPr lang="en-US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507" y="2664823"/>
            <a:ext cx="9854850" cy="359117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9438313" y="1427365"/>
            <a:ext cx="1829659" cy="957409"/>
          </a:xfrm>
          <a:prstGeom prst="wedgeRoundRectCallout">
            <a:avLst>
              <a:gd name="adj1" fmla="val -35281"/>
              <a:gd name="adj2" fmla="val 6891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รพ.ต้นทาง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Double Wave 4"/>
          <p:cNvSpPr/>
          <p:nvPr/>
        </p:nvSpPr>
        <p:spPr>
          <a:xfrm>
            <a:off x="842424" y="426376"/>
            <a:ext cx="3162966" cy="1479694"/>
          </a:xfrm>
          <a:prstGeom prst="doubleWave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Assign</a:t>
            </a:r>
            <a:r>
              <a:rPr lang="th-TH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ให้ รพ.สต.</a:t>
            </a:r>
            <a:endPara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0695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6246" y="739427"/>
            <a:ext cx="8428857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ระบุหน่วยงานที่ต้องการ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assign </a:t>
            </a:r>
            <a:endParaRPr lang="th-TH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b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หากไม่พบ กดเครื่องหมาย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เพื่อเลือกจังหวัดอื่น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821714" y="707315"/>
            <a:ext cx="1829659" cy="978339"/>
          </a:xfrm>
          <a:prstGeom prst="wedgeRoundRectCallout">
            <a:avLst>
              <a:gd name="adj1" fmla="val 6127"/>
              <a:gd name="adj2" fmla="val 9161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รพ.ต้นทาง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214389"/>
            <a:ext cx="9809524" cy="3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34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255597" y="502841"/>
            <a:ext cx="2349197" cy="1097436"/>
          </a:xfrm>
          <a:prstGeom prst="wedgeRoundRectCallout">
            <a:avLst>
              <a:gd name="adj1" fmla="val 41950"/>
              <a:gd name="adj2" fmla="val 8182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รพ.สต.</a:t>
            </a:r>
          </a:p>
          <a:p>
            <a:pPr algn="ctr"/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(รพ.ปลายทาง)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55" y="1998615"/>
            <a:ext cx="11204346" cy="41840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9446" y="855695"/>
            <a:ext cx="7418303" cy="148916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r>
              <a:rPr lang="th-TH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รพ.สต.ที่ได้รับมอบหมาย  กดปุ่ม </a:t>
            </a:r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DOT</a:t>
            </a:r>
            <a:r>
              <a:rPr lang="th-TH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เพื่อบันทึกผลการติดตามการรักษา</a:t>
            </a:r>
          </a:p>
          <a:p>
            <a:b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9263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51314" y="840362"/>
            <a:ext cx="79160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การโอนย้าย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(Transfer)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610" y="2491341"/>
            <a:ext cx="2778755" cy="318852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3037017" y="3311921"/>
            <a:ext cx="1787857" cy="88710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426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38145" y="1738035"/>
            <a:ext cx="10261031" cy="260667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โจทย์ </a:t>
            </a:r>
            <a:r>
              <a:rPr lang="en-US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th-TH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จับคู่หน่วยตรวจ </a:t>
            </a:r>
          </a:p>
          <a:p>
            <a:pPr algn="ctr"/>
            <a:endParaRPr lang="en-US" dirty="0"/>
          </a:p>
          <a:p>
            <a:pPr algn="ctr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สรุปผลการรักษาเมื่อสิ้นสุดการรักษาเคสที่ขึ้นทะเบียนวัณโรคจากโจทย์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โดยโอนย้าย  (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Transfer out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ไปที่หน่วยอื่น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883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30054" y="87899"/>
            <a:ext cx="5683317" cy="105251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User Management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83028" y="1195871"/>
            <a:ext cx="3435532" cy="720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solidFill>
                  <a:srgbClr val="CC0066"/>
                </a:solidFill>
                <a:latin typeface="+mn-lt"/>
              </a:rPr>
              <a:t>หน้าผู้ใช้งาน</a:t>
            </a:r>
            <a:endParaRPr lang="en-US" b="1" dirty="0">
              <a:solidFill>
                <a:srgbClr val="CC0066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845" y="2618764"/>
            <a:ext cx="2295899" cy="1732553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209044" y="3164272"/>
            <a:ext cx="1173113" cy="6415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457" y="1599664"/>
            <a:ext cx="4844259" cy="391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287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22959" y="654237"/>
            <a:ext cx="7955281" cy="1209681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ไปที่ทะเบียนวัณโรค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ติดตามการรักษา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92" y="2162296"/>
            <a:ext cx="10249469" cy="3787322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10358652" y="3398294"/>
            <a:ext cx="600501" cy="10905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690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314501" y="163480"/>
            <a:ext cx="8366077" cy="662915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สรุปผลการรักษา ระบุเป็น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Transfer out</a:t>
            </a:r>
            <a:endParaRPr lang="th-TH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466" y="871347"/>
            <a:ext cx="7378896" cy="114602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362" y="2355072"/>
            <a:ext cx="9201000" cy="3906136"/>
          </a:xfrm>
          <a:prstGeom prst="rect">
            <a:avLst/>
          </a:prstGeom>
        </p:spPr>
      </p:pic>
      <p:sp>
        <p:nvSpPr>
          <p:cNvPr id="34" name="Right Arrow 33"/>
          <p:cNvSpPr/>
          <p:nvPr/>
        </p:nvSpPr>
        <p:spPr>
          <a:xfrm>
            <a:off x="4208930" y="3595886"/>
            <a:ext cx="1129553" cy="573010"/>
          </a:xfrm>
          <a:prstGeom prst="right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6200000">
            <a:off x="3791526" y="1782129"/>
            <a:ext cx="572876" cy="573010"/>
          </a:xfrm>
          <a:prstGeom prst="right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022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96389" y="2699903"/>
            <a:ext cx="7458891" cy="54292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Calibri" pitchFamily="34" charset="0"/>
              <a:buNone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ไปที่เคสโอนย้าย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Transfer out list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เพื่อ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รายการที่ส่ง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Transfer out</a:t>
            </a:r>
            <a:endParaRPr lang="th-TH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6200000">
            <a:off x="7160492" y="1885394"/>
            <a:ext cx="615339" cy="573010"/>
          </a:xfrm>
          <a:prstGeom prst="right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19" y="3661957"/>
            <a:ext cx="10730616" cy="2561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787" y="583871"/>
            <a:ext cx="4636138" cy="128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542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21992" y="814293"/>
            <a:ext cx="6387738" cy="15507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โรงพยาบาลปลายทาง  </a:t>
            </a: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ตรวจสอบเคสรอรับโอนได้จากหน้าหลัก หรือเมนูเคสโอนย้าย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&gt; Transfer in List</a:t>
            </a:r>
            <a:endParaRPr lang="th-TH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92" y="2508069"/>
            <a:ext cx="10573497" cy="36615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830" y="814293"/>
            <a:ext cx="3949660" cy="124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503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75489" y="2670884"/>
            <a:ext cx="8932779" cy="542925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Calibri" pitchFamily="34" charset="0"/>
              <a:buNone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ค้นหารายชื่อที่จะรับโอน จากนั้นกดปุ่ม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ดำเนินการ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endParaRPr lang="th-TH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387" y="597056"/>
            <a:ext cx="4238095" cy="121904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6200000">
            <a:off x="4839201" y="1874702"/>
            <a:ext cx="613587" cy="4963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01" y="3284470"/>
            <a:ext cx="10844743" cy="299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640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322" y="594324"/>
            <a:ext cx="4238095" cy="121904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5400000">
            <a:off x="9513048" y="449332"/>
            <a:ext cx="672704" cy="5355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474" y="2052613"/>
            <a:ext cx="9388198" cy="410373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76493" y="1203848"/>
            <a:ext cx="4780283" cy="1022609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Calibri" pitchFamily="34" charset="0"/>
              <a:buNone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บันทึกข้อมูลรับโอน</a:t>
            </a:r>
          </a:p>
        </p:txBody>
      </p:sp>
    </p:spTree>
    <p:extLst>
      <p:ext uri="{BB962C8B-B14F-4D97-AF65-F5344CB8AC3E}">
        <p14:creationId xmlns:p14="http://schemas.microsoft.com/office/powerpoint/2010/main" val="29098520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87829" y="964611"/>
            <a:ext cx="8190412" cy="118468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Calibri" pitchFamily="34" charset="0"/>
              <a:buNone/>
            </a:pP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</a:t>
            </a:r>
            <a:r>
              <a:rPr lang="th-TH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ไปที่ทะเบียนวัณโรค 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</a:t>
            </a:r>
            <a:r>
              <a:rPr lang="th-TH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ติดตามการรักษา </a:t>
            </a:r>
          </a:p>
          <a:p>
            <a:pPr marL="457200" lvl="1" indent="0">
              <a:buFont typeface="Calibri" pitchFamily="34" charset="0"/>
              <a:buNone/>
            </a:pPr>
            <a:r>
              <a:rPr lang="th-TH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 ดำเนินการติดตามการรักษาเคสนี้ต่อไป</a:t>
            </a:r>
            <a:endPara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Font typeface="Calibri" pitchFamily="34" charset="0"/>
              <a:buNone/>
            </a:pPr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99417" y="756512"/>
            <a:ext cx="2233749" cy="1018903"/>
          </a:xfrm>
          <a:prstGeom prst="roundRect">
            <a:avLst>
              <a:gd name="adj" fmla="val 31681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รพ.ปลายทาง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49" y="2176554"/>
            <a:ext cx="10549772" cy="361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120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3739" y="1616529"/>
            <a:ext cx="10109689" cy="2237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ขึ้นทะเบียนวัณโรคดื้อยา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(Failure</a:t>
            </a:r>
            <a:r>
              <a:rPr lang="th-TH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หรือ 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RR/MDR </a:t>
            </a:r>
            <a:r>
              <a:rPr lang="th-TH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ก่อนเดือนที่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5)</a:t>
            </a:r>
          </a:p>
        </p:txBody>
      </p:sp>
    </p:spTree>
    <p:extLst>
      <p:ext uri="{BB962C8B-B14F-4D97-AF65-F5344CB8AC3E}">
        <p14:creationId xmlns:p14="http://schemas.microsoft.com/office/powerpoint/2010/main" val="145127212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34156" y="969257"/>
            <a:ext cx="2859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โจทย์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th-TH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8355" y="1974994"/>
            <a:ext cx="98504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ตรวจวินิจฉัยวัณโรค ด้วยวิธี 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AFB</a:t>
            </a:r>
            <a:r>
              <a:rPr lang="th-TH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ผลเป็น 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1+, 1+, 1+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ขึ้นทะเบียนเป็นผู้ป่วยรายใหม่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ติดตามการรักษาจนถึงเดือนที่ 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th-TH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จากนั้นวินิจฉัยว่าเป็นวัณโรคดื้อยา</a:t>
            </a:r>
            <a:br>
              <a:rPr lang="en-US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3080654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788" y="1831700"/>
            <a:ext cx="9300753" cy="4486625"/>
          </a:xfrm>
          <a:prstGeom prst="rect">
            <a:avLst/>
          </a:prstGeom>
        </p:spPr>
      </p:pic>
      <p:sp>
        <p:nvSpPr>
          <p:cNvPr id="3" name="Content Placeholder 3"/>
          <p:cNvSpPr txBox="1">
            <a:spLocks/>
          </p:cNvSpPr>
          <p:nvPr/>
        </p:nvSpPr>
        <p:spPr>
          <a:xfrm>
            <a:off x="973663" y="352697"/>
            <a:ext cx="5975777" cy="147900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เริ่มต้นคีย์ทะเบียนชันสูตร โดยไปที่เมนูทะเบียนชันสูตร 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</a:t>
            </a:r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ทะเบียนชันสูตร 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(LAB)</a:t>
            </a:r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ระบุข้อมูล เลือกสาเหตุการตรวจเป็นวินิจฉัยและ บันทึกข้อมูล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448854" y="352697"/>
            <a:ext cx="1639870" cy="1132111"/>
          </a:xfrm>
          <a:prstGeom prst="roundRect">
            <a:avLst/>
          </a:prstGeom>
          <a:solidFill>
            <a:srgbClr val="FF6600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รพ.ศูนย์</a:t>
            </a:r>
            <a:endParaRPr lang="en-U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588138" y="190136"/>
            <a:ext cx="1711234" cy="1589311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รพ.ชุมชน</a:t>
            </a:r>
            <a:endParaRPr lang="en-U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353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212633" y="117566"/>
            <a:ext cx="5623700" cy="973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tx1"/>
                </a:solidFill>
              </a:rPr>
              <a:t>User Management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0929" y="980561"/>
            <a:ext cx="3231153" cy="720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solidFill>
                  <a:srgbClr val="CC0066"/>
                </a:solidFill>
                <a:latin typeface="+mn-lt"/>
              </a:rPr>
              <a:t>หน้าค้นหา </a:t>
            </a:r>
            <a:r>
              <a:rPr lang="en-US" b="1" dirty="0">
                <a:solidFill>
                  <a:srgbClr val="CC0066"/>
                </a:solidFill>
                <a:latin typeface="+mn-lt"/>
              </a:rPr>
              <a:t>User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19" y="1701059"/>
            <a:ext cx="9668435" cy="457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7043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852011" y="467326"/>
            <a:ext cx="10510853" cy="60037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ไปที่หน้าทะเบียนวัณโรค 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</a:t>
            </a:r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รอขึ้นทะเบียนวัณโรค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เลือกรายการขึ้นทะเบียน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27" y="944584"/>
            <a:ext cx="10298204" cy="1429046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852011" y="3086019"/>
            <a:ext cx="10751352" cy="600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.ระบบจะแสดงกล่องตรวจสอบประวัติผู้ป่วยขึ้นมาโดยอัตโนมัติ หากไม่พบรายการที่เคยขึ้นทะเบียนไปแล้ว ให้กดปุ่ม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ขึ้นทะเบียนผู้ป่วยไม่เคยมีประวัติการรักษา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353" y="3928517"/>
            <a:ext cx="9236169" cy="236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496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093" y="283706"/>
            <a:ext cx="6496270" cy="5960340"/>
          </a:xfrm>
          <a:prstGeom prst="rect">
            <a:avLst/>
          </a:prstGeom>
        </p:spPr>
      </p:pic>
      <p:sp>
        <p:nvSpPr>
          <p:cNvPr id="3" name="Content Placeholder 3"/>
          <p:cNvSpPr txBox="1">
            <a:spLocks/>
          </p:cNvSpPr>
          <p:nvPr/>
        </p:nvSpPr>
        <p:spPr>
          <a:xfrm>
            <a:off x="472439" y="839334"/>
            <a:ext cx="4648201" cy="2661511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th-TH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บันทึกข้อมูลทะเบียนวัณโรค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th-TH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ข้อมูลทั่วไป</a:t>
            </a:r>
            <a:endPara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th-TH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 การวินิจฉัย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th-TH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 การจ่ายยา</a:t>
            </a:r>
            <a:endPara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76836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1532313" y="423892"/>
            <a:ext cx="8998544" cy="10914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</a:t>
            </a:r>
            <a:r>
              <a:rPr lang="th-TH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ไปที่หน้าทะเบียนวัณโรค 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</a:t>
            </a:r>
            <a:r>
              <a:rPr lang="th-TH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ติดตามการรักษา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</a:t>
            </a:r>
            <a:r>
              <a:rPr lang="th-TH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แถบติดตามการรักษา 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 up</a:t>
            </a:r>
            <a:r>
              <a:rPr lang="th-TH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บันทึกผลดังนี้</a:t>
            </a:r>
            <a:endPara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64369" y="5264331"/>
            <a:ext cx="967535" cy="600892"/>
          </a:xfrm>
          <a:prstGeom prst="right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313" y="1515292"/>
            <a:ext cx="9250959" cy="473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9780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1554480" y="574766"/>
            <a:ext cx="9013372" cy="134111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th-TH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กรณีพบเคส 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Failure </a:t>
            </a:r>
            <a:r>
              <a:rPr lang="th-TH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ดื้อยา </a:t>
            </a:r>
            <a:endParaRPr lang="en-US" sz="4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th-TH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 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RR/MDR</a:t>
            </a:r>
            <a:r>
              <a:rPr lang="th-TH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ก่อนเดือนที่ 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32101" y="2564446"/>
            <a:ext cx="4090737" cy="3056021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โรงพยาบาลชุมชน</a:t>
            </a:r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สรุปผลสิ้นสุดการรักษา </a:t>
            </a:r>
          </a:p>
          <a:p>
            <a:pPr algn="ctr"/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 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Transfer Out  </a:t>
            </a:r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เพื่อส่งต่อโรงพยาบาลศูนย์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77115" y="2564445"/>
            <a:ext cx="4090737" cy="305602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โรงพยาบาลศูนย์</a:t>
            </a:r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สรุปผลสิ้นสุดการรักษา </a:t>
            </a:r>
          </a:p>
          <a:p>
            <a:pPr algn="ctr"/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 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Failure</a:t>
            </a:r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ดื้อยา หรือ 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RR/MDR </a:t>
            </a:r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ก่อนเดือนที่ 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8918830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31968" y="1031125"/>
            <a:ext cx="1711234" cy="1589311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รพ.ชุมชน</a:t>
            </a:r>
            <a:endParaRPr lang="en-U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11306" y="1558875"/>
            <a:ext cx="83578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การจัดการเคสดื้อยาของ รพ.ชุมชน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A8E7645D-DE6C-4F2C-B253-1D5735EC4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" y="3029022"/>
            <a:ext cx="1075372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8881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73526" y="1403077"/>
            <a:ext cx="1766754" cy="1616524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รพ.ชุมชน</a:t>
            </a:r>
            <a:endParaRPr lang="en-U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411" y="2129797"/>
            <a:ext cx="8814042" cy="4136048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56E828AE-7C5A-4358-B467-3F4CB799E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12" y="165140"/>
            <a:ext cx="9029652" cy="1612838"/>
          </a:xfrm>
          <a:prstGeom prst="rect">
            <a:avLst/>
          </a:prstGeom>
        </p:spPr>
      </p:pic>
      <p:sp>
        <p:nvSpPr>
          <p:cNvPr id="14" name="Right Arrow 5">
            <a:extLst>
              <a:ext uri="{FF2B5EF4-FFF2-40B4-BE49-F238E27FC236}">
                <a16:creationId xmlns:a16="http://schemas.microsoft.com/office/drawing/2014/main" id="{E61410A3-D4F3-4CEE-B649-7F48DFA93AC3}"/>
              </a:ext>
            </a:extLst>
          </p:cNvPr>
          <p:cNvSpPr/>
          <p:nvPr/>
        </p:nvSpPr>
        <p:spPr>
          <a:xfrm rot="16200000">
            <a:off x="2429694" y="1392543"/>
            <a:ext cx="574764" cy="483328"/>
          </a:xfrm>
          <a:prstGeom prst="right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7849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40936" y="438780"/>
            <a:ext cx="1639870" cy="1182128"/>
          </a:xfrm>
          <a:prstGeom prst="roundRect">
            <a:avLst/>
          </a:prstGeom>
          <a:solidFill>
            <a:srgbClr val="FF6600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รพ.ศูนย์</a:t>
            </a:r>
            <a:endParaRPr lang="en-U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39" y="2141938"/>
            <a:ext cx="10406184" cy="4167723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E4F06856-E449-4252-ABB1-CCB7C28B7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73" y="349515"/>
            <a:ext cx="7928595" cy="1416172"/>
          </a:xfrm>
          <a:prstGeom prst="rect">
            <a:avLst/>
          </a:prstGeom>
        </p:spPr>
      </p:pic>
      <p:sp>
        <p:nvSpPr>
          <p:cNvPr id="10" name="Right Arrow 3">
            <a:extLst>
              <a:ext uri="{FF2B5EF4-FFF2-40B4-BE49-F238E27FC236}">
                <a16:creationId xmlns:a16="http://schemas.microsoft.com/office/drawing/2014/main" id="{1C328577-E780-4B3F-A6BE-BA44EBCD60C7}"/>
              </a:ext>
            </a:extLst>
          </p:cNvPr>
          <p:cNvSpPr/>
          <p:nvPr/>
        </p:nvSpPr>
        <p:spPr>
          <a:xfrm rot="5400000">
            <a:off x="4853727" y="115237"/>
            <a:ext cx="448914" cy="483328"/>
          </a:xfrm>
          <a:prstGeom prst="right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39A4A4B-4726-410C-935A-300595F33DD1}"/>
              </a:ext>
            </a:extLst>
          </p:cNvPr>
          <p:cNvSpPr txBox="1">
            <a:spLocks/>
          </p:cNvSpPr>
          <p:nvPr/>
        </p:nvSpPr>
        <p:spPr>
          <a:xfrm>
            <a:off x="1593670" y="1630681"/>
            <a:ext cx="9757953" cy="5112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ไปที่เมนูเคสโอนย้าย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Transfer in list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บันทึกข้อมูลรับโอนย้าย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31241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318647" y="2326049"/>
            <a:ext cx="8778242" cy="5112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ไปที่เมนูติดตามการรักษา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สรุปผลการรักษาเป็นดื้อยา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2223" y="1734985"/>
            <a:ext cx="1639870" cy="1182128"/>
          </a:xfrm>
          <a:prstGeom prst="roundRect">
            <a:avLst/>
          </a:prstGeom>
          <a:solidFill>
            <a:srgbClr val="FF6600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รพ.ศูนย์</a:t>
            </a:r>
            <a:endParaRPr lang="en-U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752" y="2923014"/>
            <a:ext cx="8654137" cy="3336156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5667671-1C34-482B-9172-8ECC60EF2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752" y="336799"/>
            <a:ext cx="9029652" cy="1612838"/>
          </a:xfrm>
          <a:prstGeom prst="rect">
            <a:avLst/>
          </a:prstGeom>
        </p:spPr>
      </p:pic>
      <p:sp>
        <p:nvSpPr>
          <p:cNvPr id="7" name="Right Arrow 3">
            <a:extLst>
              <a:ext uri="{FF2B5EF4-FFF2-40B4-BE49-F238E27FC236}">
                <a16:creationId xmlns:a16="http://schemas.microsoft.com/office/drawing/2014/main" id="{A3840B87-7145-44DF-8E89-BD20AC224EE2}"/>
              </a:ext>
            </a:extLst>
          </p:cNvPr>
          <p:cNvSpPr/>
          <p:nvPr/>
        </p:nvSpPr>
        <p:spPr>
          <a:xfrm rot="5400000">
            <a:off x="5713534" y="115237"/>
            <a:ext cx="448914" cy="4833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8317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97" y="3193703"/>
            <a:ext cx="10951518" cy="2585266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B6B284C-5299-44C1-ABBD-029214CD0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367" y="763589"/>
            <a:ext cx="9029652" cy="1612838"/>
          </a:xfrm>
          <a:prstGeom prst="rect">
            <a:avLst/>
          </a:prstGeom>
        </p:spPr>
      </p:pic>
      <p:sp>
        <p:nvSpPr>
          <p:cNvPr id="7" name="Right Arrow 3">
            <a:extLst>
              <a:ext uri="{FF2B5EF4-FFF2-40B4-BE49-F238E27FC236}">
                <a16:creationId xmlns:a16="http://schemas.microsoft.com/office/drawing/2014/main" id="{9CF37729-A8C5-4D46-A659-B9BC964DE3F0}"/>
              </a:ext>
            </a:extLst>
          </p:cNvPr>
          <p:cNvSpPr/>
          <p:nvPr/>
        </p:nvSpPr>
        <p:spPr>
          <a:xfrm rot="5400000">
            <a:off x="7897176" y="521925"/>
            <a:ext cx="448914" cy="4833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0E47F771-B803-46E3-9CEE-733F603591A2}"/>
              </a:ext>
            </a:extLst>
          </p:cNvPr>
          <p:cNvSpPr/>
          <p:nvPr/>
        </p:nvSpPr>
        <p:spPr>
          <a:xfrm>
            <a:off x="891809" y="783725"/>
            <a:ext cx="1639870" cy="1182128"/>
          </a:xfrm>
          <a:prstGeom prst="roundRect">
            <a:avLst/>
          </a:prstGeom>
          <a:solidFill>
            <a:srgbClr val="FF6600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รพ.ศูนย์</a:t>
            </a:r>
            <a:endParaRPr lang="en-U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6573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9579CD5-27E2-40DE-BA0A-FFFF82DA5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99" y="294413"/>
            <a:ext cx="8380102" cy="1416172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76C7A11F-5639-4CF7-BE02-31D6D93E6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392" y="1629540"/>
            <a:ext cx="8831609" cy="4679143"/>
          </a:xfrm>
          <a:prstGeom prst="rect">
            <a:avLst/>
          </a:prstGeom>
        </p:spPr>
      </p:pic>
      <p:sp>
        <p:nvSpPr>
          <p:cNvPr id="9" name="Right Arrow 3">
            <a:extLst>
              <a:ext uri="{FF2B5EF4-FFF2-40B4-BE49-F238E27FC236}">
                <a16:creationId xmlns:a16="http://schemas.microsoft.com/office/drawing/2014/main" id="{35E1B4CF-C945-44B0-BD34-C00C18C9413E}"/>
              </a:ext>
            </a:extLst>
          </p:cNvPr>
          <p:cNvSpPr/>
          <p:nvPr/>
        </p:nvSpPr>
        <p:spPr>
          <a:xfrm rot="5400000">
            <a:off x="8634155" y="83196"/>
            <a:ext cx="448914" cy="4833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63CD203F-71CC-4DCD-AFD4-E95F395A70A9}"/>
              </a:ext>
            </a:extLst>
          </p:cNvPr>
          <p:cNvSpPr/>
          <p:nvPr/>
        </p:nvSpPr>
        <p:spPr>
          <a:xfrm>
            <a:off x="455080" y="549317"/>
            <a:ext cx="1639870" cy="1182128"/>
          </a:xfrm>
          <a:prstGeom prst="roundRect">
            <a:avLst/>
          </a:prstGeom>
          <a:solidFill>
            <a:srgbClr val="FF6600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รพ.ศูนย์</a:t>
            </a:r>
            <a:endParaRPr lang="en-U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607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2907" y="195232"/>
            <a:ext cx="5354728" cy="822325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User Management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37911" y="1099437"/>
            <a:ext cx="6745061" cy="720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solidFill>
                  <a:srgbClr val="CC0066"/>
                </a:solidFill>
                <a:latin typeface="+mn-lt"/>
              </a:rPr>
              <a:t>หน้าเพิ่มผู้ใช้งาน </a:t>
            </a:r>
            <a:r>
              <a:rPr lang="en-US" b="1" dirty="0">
                <a:solidFill>
                  <a:srgbClr val="CC0066"/>
                </a:solidFill>
                <a:latin typeface="+mn-lt"/>
              </a:rPr>
              <a:t>(Administrator)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34" y="3080084"/>
            <a:ext cx="2080060" cy="696769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2553940" y="3217274"/>
            <a:ext cx="864771" cy="4223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157" y="1888008"/>
            <a:ext cx="7402711" cy="437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2389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03292" y="461517"/>
            <a:ext cx="1639870" cy="1182128"/>
          </a:xfrm>
          <a:prstGeom prst="roundRect">
            <a:avLst/>
          </a:prstGeom>
          <a:solidFill>
            <a:srgbClr val="FF6600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รพ.ศูนย์</a:t>
            </a:r>
            <a:endParaRPr lang="en-U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09" y="2006222"/>
            <a:ext cx="10370960" cy="4170079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71E4945-94B5-481D-A317-232133B36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12" y="165140"/>
            <a:ext cx="9029652" cy="1612838"/>
          </a:xfrm>
          <a:prstGeom prst="rect">
            <a:avLst/>
          </a:prstGeom>
        </p:spPr>
      </p:pic>
      <p:sp>
        <p:nvSpPr>
          <p:cNvPr id="6" name="Right Arrow 3">
            <a:extLst>
              <a:ext uri="{FF2B5EF4-FFF2-40B4-BE49-F238E27FC236}">
                <a16:creationId xmlns:a16="http://schemas.microsoft.com/office/drawing/2014/main" id="{CED86F65-D2AB-4110-A0A0-F283126E5F35}"/>
              </a:ext>
            </a:extLst>
          </p:cNvPr>
          <p:cNvSpPr/>
          <p:nvPr/>
        </p:nvSpPr>
        <p:spPr>
          <a:xfrm rot="5400000">
            <a:off x="10558489" y="53766"/>
            <a:ext cx="448914" cy="4833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1465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14890" y="530084"/>
            <a:ext cx="1639870" cy="1182128"/>
          </a:xfrm>
          <a:prstGeom prst="roundRect">
            <a:avLst/>
          </a:prstGeom>
          <a:solidFill>
            <a:srgbClr val="FF6600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รพ.ศูนย์</a:t>
            </a:r>
            <a:endParaRPr lang="en-U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2856" y="1999595"/>
            <a:ext cx="8603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การจัดการเคสดื้อยาของรพ.ศูนย์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20" y="3585348"/>
            <a:ext cx="10726308" cy="162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8624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37229" y="1386694"/>
            <a:ext cx="1639870" cy="1182128"/>
          </a:xfrm>
          <a:prstGeom prst="roundRect">
            <a:avLst/>
          </a:prstGeom>
          <a:solidFill>
            <a:srgbClr val="FF6600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รพ.ศูนย์</a:t>
            </a:r>
            <a:endParaRPr lang="en-U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381" y="3411940"/>
            <a:ext cx="9587008" cy="2250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6" y="1244424"/>
            <a:ext cx="7657143" cy="1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6299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75" y="3338770"/>
            <a:ext cx="11391533" cy="2775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054" y="1091821"/>
            <a:ext cx="7476190" cy="164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003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183" y="294073"/>
            <a:ext cx="7165075" cy="12488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254" y="1719616"/>
            <a:ext cx="9636935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0607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621" y="767845"/>
            <a:ext cx="8868907" cy="166145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80801" y="1007508"/>
            <a:ext cx="1639870" cy="1182128"/>
          </a:xfrm>
          <a:prstGeom prst="roundRect">
            <a:avLst/>
          </a:prstGeom>
          <a:solidFill>
            <a:srgbClr val="FF6600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รพ.ศูนย์</a:t>
            </a:r>
            <a:endParaRPr lang="en-U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01" y="2904659"/>
            <a:ext cx="10863364" cy="297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7153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65992" y="1744100"/>
            <a:ext cx="10098693" cy="402272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รพ.ชุมชนจะมีรายชื่อรอขึ้นทะเบียนวัณโรคดื้อยา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กดขึ้นทะเบียน</a:t>
            </a: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รพ.ศูนย์สามารถกดเพิ่มรายการ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 จ่ายยาได้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โดยข้อมูลในหน้า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จะถือเป็นใบเดียวกัน เห็นการปฏิบัติงานแต่สิทธิในการแก้ไขจะเป็นของหน่วยงานที่บันทึกข้อมูล</a:t>
            </a:r>
          </a:p>
          <a:p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หลังจากสิ้นสุดการรักษา เฉพาะรพ.ศูนย์ที่จะมีสิทธิสรุปผลการรักษา โดยให้ไปที่แถบสถานะการรักษา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PMDT</a:t>
            </a:r>
            <a:endParaRPr lang="th-TH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รพ.ชุมชน ไม่มีสิทธิอัพเดทสถานะการรักษา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44259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30044" y="587829"/>
            <a:ext cx="4761397" cy="1489165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 Finding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730044" y="3902664"/>
            <a:ext cx="1251389" cy="5548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38" y="2848885"/>
            <a:ext cx="3421026" cy="266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7637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92332" y="1246833"/>
            <a:ext cx="26484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โจทย์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th-TH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275" y="2552300"/>
            <a:ext cx="106958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บันทึก </a:t>
            </a:r>
            <a:r>
              <a:rPr lang="th-TH" sz="4400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ผู้สัมผัสวัณโรคหรือผู้สัมผัสร่วมบ้าน</a:t>
            </a:r>
            <a:endParaRPr lang="en-US" sz="4400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4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4400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ผลการวินิจฉัยเป็น </a:t>
            </a:r>
            <a:r>
              <a:rPr lang="en-US" sz="4400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</a:t>
            </a:r>
          </a:p>
        </p:txBody>
      </p:sp>
    </p:spTree>
    <p:extLst>
      <p:ext uri="{BB962C8B-B14F-4D97-AF65-F5344CB8AC3E}">
        <p14:creationId xmlns:p14="http://schemas.microsoft.com/office/powerpoint/2010/main" val="427637008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487" y="719561"/>
            <a:ext cx="2364359" cy="1840088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950282" y="1062072"/>
            <a:ext cx="6391044" cy="149757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ไปที่เมนู ผู้สัมผัส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กลุ่มเสี่ยง</a:t>
            </a:r>
          </a:p>
          <a:p>
            <a:pPr marL="0" indent="0">
              <a:buNone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กดปุ่ม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เพิ่มข้อมูลผู้สัมผัส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กลุ่มเสี่ยง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</a:p>
        </p:txBody>
      </p:sp>
      <p:sp>
        <p:nvSpPr>
          <p:cNvPr id="4" name="Right Arrow 3"/>
          <p:cNvSpPr/>
          <p:nvPr/>
        </p:nvSpPr>
        <p:spPr>
          <a:xfrm>
            <a:off x="7205239" y="1353002"/>
            <a:ext cx="1078172" cy="5732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15" y="2957322"/>
            <a:ext cx="11240838" cy="300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977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5194</TotalTime>
  <Words>1584</Words>
  <Application>Microsoft Office PowerPoint</Application>
  <PresentationFormat>แบบจอกว้าง</PresentationFormat>
  <Paragraphs>258</Paragraphs>
  <Slides>110</Slides>
  <Notes>25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110</vt:i4>
      </vt:variant>
    </vt:vector>
  </HeadingPairs>
  <TitlesOfParts>
    <vt:vector size="116" baseType="lpstr">
      <vt:lpstr>Arial</vt:lpstr>
      <vt:lpstr>Calibri</vt:lpstr>
      <vt:lpstr>Calibri Light</vt:lpstr>
      <vt:lpstr>Tahoma</vt:lpstr>
      <vt:lpstr>Wingdings</vt:lpstr>
      <vt:lpstr>Retrospect</vt:lpstr>
      <vt:lpstr>TBCM Online</vt:lpstr>
      <vt:lpstr>http://tbcmthailand.net/uiform</vt:lpstr>
      <vt:lpstr>OVERVIEW</vt:lpstr>
      <vt:lpstr>เอกสารวิธีใช้งาน</vt:lpstr>
      <vt:lpstr>Log in</vt:lpstr>
      <vt:lpstr>Main feed</vt:lpstr>
      <vt:lpstr>User Management</vt:lpstr>
      <vt:lpstr>งานนำเสนอ PowerPoint</vt:lpstr>
      <vt:lpstr>User Management</vt:lpstr>
      <vt:lpstr>งานนำเสนอ PowerPoint</vt:lpstr>
      <vt:lpstr>งานนำเสนอ PowerPoint</vt:lpstr>
      <vt:lpstr>งานนำเสนอ PowerPoint</vt:lpstr>
      <vt:lpstr>ทะเบียนชันสูตร</vt:lpstr>
      <vt:lpstr>งานนำเสนอ PowerPoint</vt:lpstr>
      <vt:lpstr>งานนำเสนอ PowerPoint</vt:lpstr>
      <vt:lpstr> โจทย์ 1 :   - ตรวจวินิจฉัยวัณโรค ด้วยวิธี AFB  - รพ.หน่วยตรวจ ตรวจแลปเอง และบันทึกผลตรวจจาก หน้าทะเบียนชันสูตร</vt:lpstr>
      <vt:lpstr>งานนำเสนอ PowerPoint</vt:lpstr>
      <vt:lpstr>งานนำเสนอ PowerPoint</vt:lpstr>
      <vt:lpstr> โจทย์ 2 :   - ตรวจวินิจฉัยวัณโรค ด้วยวิธี AFB ส่งเพาะเชื้อผลเป็น Growth และส่งทดสอบความไวต่อยา  - รพ.หน่วยตรวจ ส่งให้หน่วยอื่นตรวจ บันทึกผลตรวจ Culture และ DST จาก หน้ารายการรอตรวจ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โจทย์ 3 :   - ตรวจวินิจฉัยด้วยวิธี AFB และตรวจ Molecular  - รพ.หน่วยตรวจ ตรวจแลปเอง และบันทึกผลตรวจจาก หน้าทะเบียนชันสูตร</vt:lpstr>
      <vt:lpstr>งานนำเสนอ PowerPoint</vt:lpstr>
      <vt:lpstr>งานนำเสนอ PowerPoint</vt:lpstr>
      <vt:lpstr>Refer in &amp; Refer out</vt:lpstr>
      <vt:lpstr> โจทย์ 4 : จับคู่เลือกหน่วยตรวจ   - Refer out เคสที่บันทึกผลชันสูตรแล้ว  ไปยังหน่วยอื่น   - Refer in เคสเพื่อมารอขึ้นทะเบียน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ทะเบียนวัณโรค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1. ข้อมูลผู้ป่วย</vt:lpstr>
      <vt:lpstr>งานนำเสนอ PowerPoint</vt:lpstr>
      <vt:lpstr>3. ข้อมูลการได้รับความช่วยเหลือทางด้านสังคม เศรษฐกิจ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ติดตามการรักษา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กำกับการกินยา        - บันทึกผลเอง     - Assign ให้ รพ.สต.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Case Finding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ทะเบียน LTBI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TBCM Online</dc:title>
  <dc:creator>sarinya k</dc:creator>
  <cp:lastModifiedBy>DDC_IT</cp:lastModifiedBy>
  <cp:revision>897</cp:revision>
  <dcterms:created xsi:type="dcterms:W3CDTF">2017-04-24T06:51:19Z</dcterms:created>
  <dcterms:modified xsi:type="dcterms:W3CDTF">2019-06-14T05:12:25Z</dcterms:modified>
</cp:coreProperties>
</file>